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1"/>
    <p:sldMasterId id="2147483663" r:id="rId2"/>
    <p:sldMasterId id="2147483679" r:id="rId3"/>
    <p:sldMasterId id="2147483683" r:id="rId4"/>
  </p:sldMasterIdLst>
  <p:notesMasterIdLst>
    <p:notesMasterId r:id="rId20"/>
  </p:notesMasterIdLst>
  <p:handoutMasterIdLst>
    <p:handoutMasterId r:id="rId21"/>
  </p:handoutMasterIdLst>
  <p:sldIdLst>
    <p:sldId id="452" r:id="rId5"/>
    <p:sldId id="450" r:id="rId6"/>
    <p:sldId id="432" r:id="rId7"/>
    <p:sldId id="453" r:id="rId8"/>
    <p:sldId id="434" r:id="rId9"/>
    <p:sldId id="435" r:id="rId10"/>
    <p:sldId id="449" r:id="rId11"/>
    <p:sldId id="438" r:id="rId12"/>
    <p:sldId id="447" r:id="rId13"/>
    <p:sldId id="448" r:id="rId14"/>
    <p:sldId id="440" r:id="rId15"/>
    <p:sldId id="441" r:id="rId16"/>
    <p:sldId id="442" r:id="rId17"/>
    <p:sldId id="443" r:id="rId18"/>
    <p:sldId id="446"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D69E34-6D31-0046-95AA-6177E9486325}" v="1" dt="2024-09-24T10:36:49.3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7" autoAdjust="0"/>
    <p:restoredTop sz="81633"/>
  </p:normalViewPr>
  <p:slideViewPr>
    <p:cSldViewPr snapToGrid="0" snapToObjects="1">
      <p:cViewPr varScale="1">
        <p:scale>
          <a:sx n="65" d="100"/>
          <a:sy n="65" d="100"/>
        </p:scale>
        <p:origin x="1949" y="58"/>
      </p:cViewPr>
      <p:guideLst>
        <p:guide orient="horz" pos="4319"/>
        <p:guide/>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9/29/2026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9/29/2026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1</a:t>
            </a:fld>
            <a:endParaRPr lang="en-GB"/>
          </a:p>
        </p:txBody>
      </p:sp>
    </p:spTree>
    <p:extLst>
      <p:ext uri="{BB962C8B-B14F-4D97-AF65-F5344CB8AC3E}">
        <p14:creationId xmlns:p14="http://schemas.microsoft.com/office/powerpoint/2010/main" val="106454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77BF8-33DC-A4F7-2CDA-4A8717D3A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81D1A-5803-B9AC-BAE5-D1FA28A2E5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B57E1-887B-A876-CA93-CBED14129E59}"/>
              </a:ext>
            </a:extLst>
          </p:cNvPr>
          <p:cNvSpPr>
            <a:spLocks noGrp="1"/>
          </p:cNvSpPr>
          <p:nvPr>
            <p:ph type="body" idx="1"/>
          </p:nvPr>
        </p:nvSpPr>
        <p:spPr/>
        <p:txBody>
          <a:bodyPr/>
          <a:lstStyle/>
          <a:p>
            <a:r>
              <a:rPr lang="en-GB" dirty="0"/>
              <a:t>Note that the other videos will be provided by Prof. Padraic Monaghan….. </a:t>
            </a:r>
          </a:p>
        </p:txBody>
      </p:sp>
      <p:sp>
        <p:nvSpPr>
          <p:cNvPr id="4" name="Slide Number Placeholder 3">
            <a:extLst>
              <a:ext uri="{FF2B5EF4-FFF2-40B4-BE49-F238E27FC236}">
                <a16:creationId xmlns:a16="http://schemas.microsoft.com/office/drawing/2014/main" id="{1CA16664-35F8-D239-B5DB-F28F45E7B1F8}"/>
              </a:ext>
            </a:extLst>
          </p:cNvPr>
          <p:cNvSpPr>
            <a:spLocks noGrp="1"/>
          </p:cNvSpPr>
          <p:nvPr>
            <p:ph type="sldNum" sz="quarter" idx="5"/>
          </p:nvPr>
        </p:nvSpPr>
        <p:spPr/>
        <p:txBody>
          <a:bodyPr/>
          <a:lstStyle/>
          <a:p>
            <a:fld id="{D8B21883-ECEB-5D44-BB40-BC7E77D99EF1}" type="slidenum">
              <a:rPr lang="en-GB" smtClean="0"/>
              <a:t>2</a:t>
            </a:fld>
            <a:endParaRPr lang="en-GB"/>
          </a:p>
        </p:txBody>
      </p:sp>
    </p:spTree>
    <p:extLst>
      <p:ext uri="{BB962C8B-B14F-4D97-AF65-F5344CB8AC3E}">
        <p14:creationId xmlns:p14="http://schemas.microsoft.com/office/powerpoint/2010/main" val="1550712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Once complete - Running throughout is that we are looking at psychological behaviour, here is some data about it, but really what we are interested in is the behaviour, uncovering that, and explaining that. </a:t>
            </a:r>
          </a:p>
          <a:p>
            <a:endParaRPr lang="en-GB" dirty="0"/>
          </a:p>
        </p:txBody>
      </p:sp>
      <p:sp>
        <p:nvSpPr>
          <p:cNvPr id="4" name="Slide Number Placeholder 3"/>
          <p:cNvSpPr>
            <a:spLocks noGrp="1"/>
          </p:cNvSpPr>
          <p:nvPr>
            <p:ph type="sldNum" sz="quarter" idx="5"/>
          </p:nvPr>
        </p:nvSpPr>
        <p:spPr/>
        <p:txBody>
          <a:bodyPr/>
          <a:lstStyle/>
          <a:p>
            <a:fld id="{D8B21883-ECEB-5D44-BB40-BC7E77D99EF1}" type="slidenum">
              <a:rPr lang="en-GB" smtClean="0"/>
              <a:t>3</a:t>
            </a:fld>
            <a:endParaRPr lang="en-GB"/>
          </a:p>
        </p:txBody>
      </p:sp>
    </p:spTree>
    <p:extLst>
      <p:ext uri="{BB962C8B-B14F-4D97-AF65-F5344CB8AC3E}">
        <p14:creationId xmlns:p14="http://schemas.microsoft.com/office/powerpoint/2010/main" val="3300932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4</a:t>
            </a:fld>
            <a:endParaRPr lang="en-GB"/>
          </a:p>
        </p:txBody>
      </p:sp>
    </p:spTree>
    <p:extLst>
      <p:ext uri="{BB962C8B-B14F-4D97-AF65-F5344CB8AC3E}">
        <p14:creationId xmlns:p14="http://schemas.microsoft.com/office/powerpoint/2010/main" val="1422077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5</a:t>
            </a:fld>
            <a:endParaRPr lang="en-GB"/>
          </a:p>
        </p:txBody>
      </p:sp>
    </p:spTree>
    <p:extLst>
      <p:ext uri="{BB962C8B-B14F-4D97-AF65-F5344CB8AC3E}">
        <p14:creationId xmlns:p14="http://schemas.microsoft.com/office/powerpoint/2010/main" val="2309944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6</a:t>
            </a:fld>
            <a:endParaRPr lang="en-GB"/>
          </a:p>
        </p:txBody>
      </p:sp>
    </p:spTree>
    <p:extLst>
      <p:ext uri="{BB962C8B-B14F-4D97-AF65-F5344CB8AC3E}">
        <p14:creationId xmlns:p14="http://schemas.microsoft.com/office/powerpoint/2010/main" val="4072522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Types of data - Because exactly what we are measuring determines how we are going to analyse that data. </a:t>
            </a:r>
          </a:p>
          <a:p>
            <a:endParaRPr lang="en-GB" dirty="0"/>
          </a:p>
        </p:txBody>
      </p:sp>
      <p:sp>
        <p:nvSpPr>
          <p:cNvPr id="4" name="Slide Number Placeholder 3"/>
          <p:cNvSpPr>
            <a:spLocks noGrp="1"/>
          </p:cNvSpPr>
          <p:nvPr>
            <p:ph type="sldNum" sz="quarter" idx="5"/>
          </p:nvPr>
        </p:nvSpPr>
        <p:spPr/>
        <p:txBody>
          <a:bodyPr/>
          <a:lstStyle/>
          <a:p>
            <a:fld id="{D8B21883-ECEB-5D44-BB40-BC7E77D99EF1}" type="slidenum">
              <a:rPr lang="en-GB" smtClean="0"/>
              <a:t>7</a:t>
            </a:fld>
            <a:endParaRPr lang="en-GB"/>
          </a:p>
        </p:txBody>
      </p:sp>
    </p:spTree>
    <p:extLst>
      <p:ext uri="{BB962C8B-B14F-4D97-AF65-F5344CB8AC3E}">
        <p14:creationId xmlns:p14="http://schemas.microsoft.com/office/powerpoint/2010/main" val="361856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there is an idea that tinted glasses, in particular rose-tinted glasses, help with reading. We need to think critically about this, as data scientists, as psychologists.  </a:t>
            </a:r>
          </a:p>
          <a:p>
            <a:endParaRPr lang="en-US" dirty="0"/>
          </a:p>
          <a:p>
            <a:r>
              <a:rPr lang="en-US" dirty="0"/>
              <a:t>Pause the video here and think about what you would need to do. </a:t>
            </a:r>
          </a:p>
        </p:txBody>
      </p:sp>
      <p:sp>
        <p:nvSpPr>
          <p:cNvPr id="4" name="Slide Number Placeholder 3"/>
          <p:cNvSpPr>
            <a:spLocks noGrp="1"/>
          </p:cNvSpPr>
          <p:nvPr>
            <p:ph type="sldNum" sz="quarter" idx="5"/>
          </p:nvPr>
        </p:nvSpPr>
        <p:spPr/>
        <p:txBody>
          <a:bodyPr/>
          <a:lstStyle/>
          <a:p>
            <a:fld id="{D8B21883-ECEB-5D44-BB40-BC7E77D99EF1}" type="slidenum">
              <a:rPr lang="en-GB" smtClean="0"/>
              <a:t>8</a:t>
            </a:fld>
            <a:endParaRPr lang="en-GB"/>
          </a:p>
        </p:txBody>
      </p:sp>
    </p:spTree>
    <p:extLst>
      <p:ext uri="{BB962C8B-B14F-4D97-AF65-F5344CB8AC3E}">
        <p14:creationId xmlns:p14="http://schemas.microsoft.com/office/powerpoint/2010/main" val="1182500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these lists of words really representative of the kinds of words used in materials that children would have? These are questions of validity. Did the test </a:t>
            </a:r>
            <a:r>
              <a:rPr lang="en-US" dirty="0" err="1"/>
              <a:t>test</a:t>
            </a:r>
            <a:r>
              <a:rPr lang="en-US" dirty="0"/>
              <a:t> what it ought to test? Is it a reliable test? Is the data a reliable indicator of children’s reading ability?</a:t>
            </a:r>
          </a:p>
          <a:p>
            <a:endParaRPr lang="en-US" dirty="0"/>
          </a:p>
          <a:p>
            <a:r>
              <a:rPr lang="en-US" dirty="0"/>
              <a:t>Was the assignment to groups done in a fair way?</a:t>
            </a:r>
          </a:p>
          <a:p>
            <a:endParaRPr lang="en-US" dirty="0"/>
          </a:p>
          <a:p>
            <a:endParaRPr lang="en-US" dirty="0"/>
          </a:p>
        </p:txBody>
      </p:sp>
      <p:sp>
        <p:nvSpPr>
          <p:cNvPr id="4" name="Slide Number Placeholder 3"/>
          <p:cNvSpPr>
            <a:spLocks noGrp="1"/>
          </p:cNvSpPr>
          <p:nvPr>
            <p:ph type="sldNum" sz="quarter" idx="5"/>
          </p:nvPr>
        </p:nvSpPr>
        <p:spPr/>
        <p:txBody>
          <a:bodyPr/>
          <a:lstStyle/>
          <a:p>
            <a:fld id="{D8B21883-ECEB-5D44-BB40-BC7E77D99EF1}" type="slidenum">
              <a:rPr lang="en-GB" smtClean="0"/>
              <a:t>9</a:t>
            </a:fld>
            <a:endParaRPr lang="en-GB"/>
          </a:p>
        </p:txBody>
      </p:sp>
    </p:spTree>
    <p:extLst>
      <p:ext uri="{BB962C8B-B14F-4D97-AF65-F5344CB8AC3E}">
        <p14:creationId xmlns:p14="http://schemas.microsoft.com/office/powerpoint/2010/main" val="1455621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not being critical of this study in particular, but rather this is about the kinds of questions we need to ask to assess whether the conclusions of a study are merited or not.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8B21883-ECEB-5D44-BB40-BC7E77D99EF1}" type="slidenum">
              <a:rPr lang="en-GB" smtClean="0"/>
              <a:t>10</a:t>
            </a:fld>
            <a:endParaRPr lang="en-GB"/>
          </a:p>
        </p:txBody>
      </p:sp>
    </p:spTree>
    <p:extLst>
      <p:ext uri="{BB962C8B-B14F-4D97-AF65-F5344CB8AC3E}">
        <p14:creationId xmlns:p14="http://schemas.microsoft.com/office/powerpoint/2010/main" val="1584608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doing a master’s degree is that we get to a point where we are informed in psychological studies about design – that we are informed about what is a good design, what is a poor design, how much noise or bias might be included there</a:t>
            </a:r>
          </a:p>
          <a:p>
            <a:endParaRPr lang="en-US" dirty="0"/>
          </a:p>
          <a:p>
            <a:r>
              <a:rPr lang="en-US" dirty="0"/>
              <a:t>We can also get to a point where we are able to interpret the meaning of data, </a:t>
            </a:r>
            <a:r>
              <a:rPr lang="en-US" dirty="0" err="1"/>
              <a:t>analyse</a:t>
            </a:r>
            <a:r>
              <a:rPr lang="en-US" dirty="0"/>
              <a:t> it, and think critically about it, particularly in relation to theories and when it supports conclusions. </a:t>
            </a:r>
          </a:p>
          <a:p>
            <a:endParaRPr lang="en-US" dirty="0"/>
          </a:p>
          <a:p>
            <a:r>
              <a:rPr lang="en-US" dirty="0"/>
              <a:t>People are not fed up of experts, rather there is an important role for those trained in data science and psychology for making sense of the world. By the end of this course, you will be equipped to do so. </a:t>
            </a:r>
          </a:p>
        </p:txBody>
      </p:sp>
      <p:sp>
        <p:nvSpPr>
          <p:cNvPr id="4" name="Slide Number Placeholder 3"/>
          <p:cNvSpPr>
            <a:spLocks noGrp="1"/>
          </p:cNvSpPr>
          <p:nvPr>
            <p:ph type="sldNum" sz="quarter" idx="5"/>
          </p:nvPr>
        </p:nvSpPr>
        <p:spPr/>
        <p:txBody>
          <a:bodyPr/>
          <a:lstStyle/>
          <a:p>
            <a:fld id="{D8B21883-ECEB-5D44-BB40-BC7E77D99EF1}" type="slidenum">
              <a:rPr lang="en-GB" smtClean="0"/>
              <a:t>11</a:t>
            </a:fld>
            <a:endParaRPr lang="en-GB"/>
          </a:p>
        </p:txBody>
      </p:sp>
    </p:spTree>
    <p:extLst>
      <p:ext uri="{BB962C8B-B14F-4D97-AF65-F5344CB8AC3E}">
        <p14:creationId xmlns:p14="http://schemas.microsoft.com/office/powerpoint/2010/main" val="583390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course about statistics. The statistics comes at the end. Rather we are interested in data, in patterns of data, and what it can tell us. </a:t>
            </a:r>
          </a:p>
          <a:p>
            <a:endParaRPr lang="en-US" dirty="0"/>
          </a:p>
          <a:p>
            <a:r>
              <a:rPr lang="en-US" dirty="0"/>
              <a:t>Here is an example. On the x axis is the ratings of emotionality of tv adverts, and on the y axis is the sales success of the product. What relationship does each graph show?</a:t>
            </a:r>
          </a:p>
          <a:p>
            <a:endParaRPr lang="en-US" dirty="0"/>
          </a:p>
          <a:p>
            <a:r>
              <a:rPr lang="en-US" dirty="0"/>
              <a:t>Always look at the data. </a:t>
            </a:r>
          </a:p>
        </p:txBody>
      </p:sp>
      <p:sp>
        <p:nvSpPr>
          <p:cNvPr id="4" name="Slide Number Placeholder 3"/>
          <p:cNvSpPr>
            <a:spLocks noGrp="1"/>
          </p:cNvSpPr>
          <p:nvPr>
            <p:ph type="sldNum" sz="quarter" idx="5"/>
          </p:nvPr>
        </p:nvSpPr>
        <p:spPr/>
        <p:txBody>
          <a:bodyPr/>
          <a:lstStyle/>
          <a:p>
            <a:fld id="{D8B21883-ECEB-5D44-BB40-BC7E77D99EF1}" type="slidenum">
              <a:rPr lang="en-GB" smtClean="0"/>
              <a:t>12</a:t>
            </a:fld>
            <a:endParaRPr lang="en-GB"/>
          </a:p>
        </p:txBody>
      </p:sp>
    </p:spTree>
    <p:extLst>
      <p:ext uri="{BB962C8B-B14F-4D97-AF65-F5344CB8AC3E}">
        <p14:creationId xmlns:p14="http://schemas.microsoft.com/office/powerpoint/2010/main" val="762699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13</a:t>
            </a:fld>
            <a:endParaRPr lang="en-GB"/>
          </a:p>
        </p:txBody>
      </p:sp>
    </p:spTree>
    <p:extLst>
      <p:ext uri="{BB962C8B-B14F-4D97-AF65-F5344CB8AC3E}">
        <p14:creationId xmlns:p14="http://schemas.microsoft.com/office/powerpoint/2010/main" val="2031226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14</a:t>
            </a:fld>
            <a:endParaRPr lang="en-GB"/>
          </a:p>
        </p:txBody>
      </p:sp>
    </p:spTree>
    <p:extLst>
      <p:ext uri="{BB962C8B-B14F-4D97-AF65-F5344CB8AC3E}">
        <p14:creationId xmlns:p14="http://schemas.microsoft.com/office/powerpoint/2010/main" val="1846477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15</a:t>
            </a:fld>
            <a:endParaRPr lang="en-GB"/>
          </a:p>
        </p:txBody>
      </p:sp>
    </p:spTree>
    <p:extLst>
      <p:ext uri="{BB962C8B-B14F-4D97-AF65-F5344CB8AC3E}">
        <p14:creationId xmlns:p14="http://schemas.microsoft.com/office/powerpoint/2010/main" val="281584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jpe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hyperlink" Target="http://news.bbc.co.uk/1/hi/uk/859476.stm" TargetMode="External"/><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a:t>PSYC7142 </a:t>
            </a:r>
            <a:r>
              <a:rPr lang="en-GB" dirty="0"/>
              <a:t>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3"/>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4"/>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42650-ED6C-0EE3-5B05-45AD2E7C0C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823944-6C3F-2847-B3AF-E78554DF89C2}"/>
              </a:ext>
            </a:extLst>
          </p:cNvPr>
          <p:cNvSpPr>
            <a:spLocks noGrp="1"/>
          </p:cNvSpPr>
          <p:nvPr>
            <p:ph type="ctrTitle"/>
          </p:nvPr>
        </p:nvSpPr>
        <p:spPr/>
        <p:txBody>
          <a:bodyPr/>
          <a:lstStyle/>
          <a:p>
            <a:r>
              <a:rPr lang="en-GB" dirty="0"/>
              <a:t>PSYC7142: Weeks 1 - 5 </a:t>
            </a:r>
          </a:p>
        </p:txBody>
      </p:sp>
      <p:sp>
        <p:nvSpPr>
          <p:cNvPr id="2" name="Content Placeholder 1">
            <a:extLst>
              <a:ext uri="{FF2B5EF4-FFF2-40B4-BE49-F238E27FC236}">
                <a16:creationId xmlns:a16="http://schemas.microsoft.com/office/drawing/2014/main" id="{FC0E6159-3A7E-105A-170E-6B3C92C1302F}"/>
              </a:ext>
            </a:extLst>
          </p:cNvPr>
          <p:cNvSpPr>
            <a:spLocks noGrp="1"/>
          </p:cNvSpPr>
          <p:nvPr>
            <p:ph type="body" sz="quarter" idx="14"/>
          </p:nvPr>
        </p:nvSpPr>
        <p:spPr/>
        <p:txBody>
          <a:bodyPr/>
          <a:lstStyle/>
          <a:p>
            <a:pPr marL="0" indent="0">
              <a:buNone/>
            </a:pPr>
            <a:r>
              <a:rPr lang="en-GB" dirty="0"/>
              <a:t>My name is Dr. Samuel Finnerty. I am an expert in social and environmental psychology, public understanding of science, and mixed-methods research.</a:t>
            </a:r>
          </a:p>
          <a:p>
            <a:pPr marL="0" indent="0">
              <a:buNone/>
            </a:pPr>
            <a:endParaRPr lang="en-GB" dirty="0"/>
          </a:p>
          <a:p>
            <a:pPr marL="0" indent="0">
              <a:buNone/>
            </a:pPr>
            <a:r>
              <a:rPr lang="en-GB" dirty="0"/>
              <a:t>Ask me anything:</a:t>
            </a:r>
          </a:p>
          <a:p>
            <a:r>
              <a:rPr lang="en-GB" dirty="0"/>
              <a:t>Questions during practical labs</a:t>
            </a:r>
          </a:p>
          <a:p>
            <a:r>
              <a:rPr lang="en-GB" dirty="0"/>
              <a:t>All other questions on discussion forum on Moodle</a:t>
            </a:r>
          </a:p>
        </p:txBody>
      </p:sp>
    </p:spTree>
    <p:extLst>
      <p:ext uri="{BB962C8B-B14F-4D97-AF65-F5344CB8AC3E}">
        <p14:creationId xmlns:p14="http://schemas.microsoft.com/office/powerpoint/2010/main" val="4135665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aims</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Be able to </a:t>
            </a:r>
            <a:r>
              <a:rPr lang="en-US" dirty="0" err="1"/>
              <a:t>utilise</a:t>
            </a:r>
            <a:r>
              <a:rPr lang="en-US" dirty="0"/>
              <a:t> the popular and powerful R statistical application for your own research</a:t>
            </a:r>
          </a:p>
          <a:p>
            <a:r>
              <a:rPr lang="en-US" dirty="0"/>
              <a:t>Learn to identify the data analysis approach that can be applied to test theoretical beliefs against evidence</a:t>
            </a:r>
          </a:p>
          <a:p>
            <a:r>
              <a:rPr lang="en-US" dirty="0" err="1"/>
              <a:t>Recognise</a:t>
            </a:r>
            <a:r>
              <a:rPr lang="en-US" dirty="0"/>
              <a:t> and apply appropriate statistical tests to different data</a:t>
            </a:r>
          </a:p>
          <a:p>
            <a:r>
              <a:rPr lang="en-US" dirty="0"/>
              <a:t>Describe the findings from </a:t>
            </a:r>
            <a:r>
              <a:rPr lang="en-US" dirty="0" err="1"/>
              <a:t>analysing</a:t>
            </a:r>
            <a:r>
              <a:rPr lang="en-US" dirty="0"/>
              <a:t> data effectively in text</a:t>
            </a:r>
          </a:p>
          <a:p>
            <a:r>
              <a:rPr lang="en-US" dirty="0"/>
              <a:t>Write a journal-style short report of a data analysis</a:t>
            </a:r>
          </a:p>
          <a:p>
            <a:r>
              <a:rPr lang="en-US" dirty="0"/>
              <a:t>Relate data analysis findings to scientific insights, linked to psychological theory</a:t>
            </a:r>
          </a:p>
        </p:txBody>
      </p:sp>
    </p:spTree>
    <p:extLst>
      <p:ext uri="{BB962C8B-B14F-4D97-AF65-F5344CB8AC3E}">
        <p14:creationId xmlns:p14="http://schemas.microsoft.com/office/powerpoint/2010/main" val="1418766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Assessment</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675345"/>
            <a:ext cx="8425184" cy="4752975"/>
          </a:xfrm>
        </p:spPr>
        <p:txBody>
          <a:bodyPr/>
          <a:lstStyle/>
          <a:p>
            <a:r>
              <a:rPr lang="en-US" sz="2000" dirty="0"/>
              <a:t>Assessment will be 100% by coursework</a:t>
            </a:r>
          </a:p>
          <a:p>
            <a:r>
              <a:rPr lang="en-US" sz="2000" dirty="0"/>
              <a:t>A series of short assignments every three weeks (due Friday of weeks 3, 6, and 9, contributing 0/20%/20% of the grade)</a:t>
            </a:r>
          </a:p>
          <a:p>
            <a:pPr lvl="1"/>
            <a:r>
              <a:rPr lang="en-US" sz="2000" dirty="0"/>
              <a:t>The assignments are designed to make sure you develop the key skills of data preparation and analysis as the course progresses.</a:t>
            </a:r>
          </a:p>
          <a:p>
            <a:pPr lvl="1"/>
            <a:r>
              <a:rPr lang="en-US" sz="2000" dirty="0"/>
              <a:t>The first assignment does not count towards your final mark, it is used to assess progress. </a:t>
            </a:r>
          </a:p>
          <a:p>
            <a:r>
              <a:rPr lang="en-US" sz="2000" dirty="0"/>
              <a:t>A short research report (1500 words, due after Christmas break, contributing 60% of the grade). </a:t>
            </a:r>
          </a:p>
          <a:p>
            <a:pPr lvl="1"/>
            <a:r>
              <a:rPr lang="en-US" sz="2000" dirty="0" err="1"/>
              <a:t>Analyse</a:t>
            </a:r>
            <a:r>
              <a:rPr lang="en-US" sz="2000" dirty="0"/>
              <a:t> and report the findings from a previous experimental study in the format of the results section from an article in a leading short-format high impact journal (e.g., Psychological Science). </a:t>
            </a:r>
          </a:p>
          <a:p>
            <a:pPr lvl="1"/>
            <a:r>
              <a:rPr lang="en-US" sz="2000" dirty="0"/>
              <a:t>Concise, effective reporting of analytic methods, findings and interpretation according to the best professional standards.</a:t>
            </a:r>
          </a:p>
        </p:txBody>
      </p:sp>
    </p:spTree>
    <p:extLst>
      <p:ext uri="{BB962C8B-B14F-4D97-AF65-F5344CB8AC3E}">
        <p14:creationId xmlns:p14="http://schemas.microsoft.com/office/powerpoint/2010/main" val="77164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Structure and set-up of the course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675345"/>
            <a:ext cx="8425184" cy="4752975"/>
          </a:xfrm>
        </p:spPr>
        <p:txBody>
          <a:bodyPr/>
          <a:lstStyle/>
          <a:p>
            <a:r>
              <a:rPr lang="en-US" dirty="0"/>
              <a:t>Ten weeks of material</a:t>
            </a:r>
          </a:p>
          <a:p>
            <a:r>
              <a:rPr lang="en-US" dirty="0"/>
              <a:t>Within each week there are two activities:</a:t>
            </a:r>
          </a:p>
          <a:p>
            <a:pPr lvl="1"/>
            <a:r>
              <a:rPr lang="en-US" dirty="0"/>
              <a:t>Recorded lectures</a:t>
            </a:r>
          </a:p>
          <a:p>
            <a:pPr lvl="2"/>
            <a:r>
              <a:rPr lang="en-US" dirty="0"/>
              <a:t>Background to the theory, discussion of the tests, introduction to the practical</a:t>
            </a:r>
          </a:p>
          <a:p>
            <a:pPr lvl="1"/>
            <a:r>
              <a:rPr lang="en-US" dirty="0"/>
              <a:t>Practical class</a:t>
            </a:r>
          </a:p>
          <a:p>
            <a:pPr lvl="2"/>
            <a:r>
              <a:rPr lang="en-US" dirty="0"/>
              <a:t>Materials to work through in conducting your own data analyses</a:t>
            </a:r>
          </a:p>
          <a:p>
            <a:pPr lvl="2"/>
            <a:r>
              <a:rPr lang="en-US" dirty="0"/>
              <a:t>Foundations, consolidation, extension</a:t>
            </a:r>
          </a:p>
          <a:p>
            <a:endParaRPr lang="en-US" dirty="0"/>
          </a:p>
        </p:txBody>
      </p:sp>
    </p:spTree>
    <p:extLst>
      <p:ext uri="{BB962C8B-B14F-4D97-AF65-F5344CB8AC3E}">
        <p14:creationId xmlns:p14="http://schemas.microsoft.com/office/powerpoint/2010/main" val="257483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Structure and set-up of the course: how it works</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641479"/>
            <a:ext cx="8425184" cy="5182655"/>
          </a:xfrm>
        </p:spPr>
        <p:txBody>
          <a:bodyPr/>
          <a:lstStyle/>
          <a:p>
            <a:r>
              <a:rPr lang="en-US" dirty="0"/>
              <a:t>Here is how it works</a:t>
            </a:r>
          </a:p>
          <a:p>
            <a:pPr lvl="1"/>
            <a:r>
              <a:rPr lang="en-US" dirty="0"/>
              <a:t>Step 1. Watch the lecture(s)</a:t>
            </a:r>
          </a:p>
          <a:p>
            <a:pPr lvl="1"/>
            <a:r>
              <a:rPr lang="en-US" dirty="0"/>
              <a:t>Step 2. Get together in your practical group to go through the practical workbook.</a:t>
            </a:r>
          </a:p>
          <a:p>
            <a:pPr lvl="1"/>
            <a:r>
              <a:rPr lang="en-US" dirty="0"/>
              <a:t>Step 3. Attend the practical class as a group to go through the workbook</a:t>
            </a:r>
          </a:p>
          <a:p>
            <a:pPr lvl="2"/>
            <a:r>
              <a:rPr lang="en-US" dirty="0"/>
              <a:t>Tutors will be available to respond to the questions/queries</a:t>
            </a:r>
          </a:p>
          <a:p>
            <a:pPr lvl="1"/>
            <a:r>
              <a:rPr lang="en-US" dirty="0"/>
              <a:t>Step 4. In weeks 3, 6, 9 complete the assignment and submit by Friday 8pm</a:t>
            </a:r>
          </a:p>
        </p:txBody>
      </p:sp>
    </p:spTree>
    <p:extLst>
      <p:ext uri="{BB962C8B-B14F-4D97-AF65-F5344CB8AC3E}">
        <p14:creationId xmlns:p14="http://schemas.microsoft.com/office/powerpoint/2010/main" val="2103899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1</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end of Week 1, you should be able to:</a:t>
            </a:r>
          </a:p>
          <a:p>
            <a:endParaRPr lang="en-US" b="1" dirty="0"/>
          </a:p>
          <a:p>
            <a:r>
              <a:rPr lang="en-US" b="1" dirty="0"/>
              <a:t>Understand the importance of data analysis and statistics</a:t>
            </a:r>
          </a:p>
          <a:p>
            <a:endParaRPr lang="en-US" b="1" dirty="0"/>
          </a:p>
          <a:p>
            <a:r>
              <a:rPr lang="en-US" dirty="0"/>
              <a:t>Identify types of data in psychology (nominal, ordinal, interval, ratio)</a:t>
            </a:r>
          </a:p>
          <a:p>
            <a:r>
              <a:rPr lang="en-US" dirty="0"/>
              <a:t>Understand means and standard deviations</a:t>
            </a:r>
          </a:p>
          <a:p>
            <a:r>
              <a:rPr lang="en-US" dirty="0"/>
              <a:t>Understand standardized scores (Z-scores)</a:t>
            </a:r>
          </a:p>
          <a:p>
            <a:endParaRPr lang="en-US" b="1" dirty="0"/>
          </a:p>
          <a:p>
            <a:r>
              <a:rPr lang="en-US" dirty="0"/>
              <a:t>Use R-studio to begin to manipulate data, investigate means and standard deviations, and convert scores into Z-scores</a:t>
            </a:r>
          </a:p>
        </p:txBody>
      </p:sp>
    </p:spTree>
    <p:extLst>
      <p:ext uri="{BB962C8B-B14F-4D97-AF65-F5344CB8AC3E}">
        <p14:creationId xmlns:p14="http://schemas.microsoft.com/office/powerpoint/2010/main" val="4473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79A7F6-E435-9746-A849-C1FABE72FF97}"/>
              </a:ext>
            </a:extLst>
          </p:cNvPr>
          <p:cNvSpPr/>
          <p:nvPr/>
        </p:nvSpPr>
        <p:spPr>
          <a:xfrm>
            <a:off x="116474" y="6129696"/>
            <a:ext cx="7997512" cy="738664"/>
          </a:xfrm>
          <a:prstGeom prst="rect">
            <a:avLst/>
          </a:prstGeom>
        </p:spPr>
        <p:txBody>
          <a:bodyPr wrap="square">
            <a:spAutoFit/>
          </a:bodyPr>
          <a:lstStyle/>
          <a:p>
            <a:r>
              <a:rPr lang="en-GB" sz="1400" dirty="0"/>
              <a:t>Ritchie, S. J., Della Sala, S., &amp; McIntosh, R. D. (2011). Irlen </a:t>
            </a:r>
            <a:r>
              <a:rPr lang="en-GB" sz="1400" dirty="0" err="1"/>
              <a:t>colored</a:t>
            </a:r>
            <a:r>
              <a:rPr lang="en-GB" sz="1400" dirty="0"/>
              <a:t> overlays do not alleviate reading difficulties. </a:t>
            </a:r>
            <a:r>
              <a:rPr lang="en-GB" sz="1400" i="1" dirty="0" err="1"/>
              <a:t>Pediatrics</a:t>
            </a:r>
            <a:r>
              <a:rPr lang="en-GB" sz="1400" dirty="0"/>
              <a:t>, </a:t>
            </a:r>
            <a:r>
              <a:rPr lang="en-GB" sz="1400" i="1" dirty="0"/>
              <a:t>128</a:t>
            </a:r>
            <a:r>
              <a:rPr lang="en-GB" sz="1400" dirty="0"/>
              <a:t>(4), e932-e938. </a:t>
            </a:r>
          </a:p>
          <a:p>
            <a:r>
              <a:rPr lang="en-GB" sz="1400" dirty="0"/>
              <a:t>Available here: https://</a:t>
            </a:r>
            <a:r>
              <a:rPr lang="en-GB" sz="1400" dirty="0" err="1"/>
              <a:t>pdfs.semanticscholar.org</a:t>
            </a:r>
            <a:r>
              <a:rPr lang="en-GB" sz="1400" dirty="0"/>
              <a:t>/06ed/f49b323e86cc115ca05d882d44afef6b4848.pdf</a:t>
            </a:r>
          </a:p>
        </p:txBody>
      </p:sp>
      <p:graphicFrame>
        <p:nvGraphicFramePr>
          <p:cNvPr id="4" name="Table 3" title="Table showing data from Ritchie et al.">
            <a:extLst>
              <a:ext uri="{FF2B5EF4-FFF2-40B4-BE49-F238E27FC236}">
                <a16:creationId xmlns:a16="http://schemas.microsoft.com/office/drawing/2014/main" id="{483C97DC-AE1C-D948-BC05-43C042E3A047}"/>
              </a:ext>
            </a:extLst>
          </p:cNvPr>
          <p:cNvGraphicFramePr>
            <a:graphicFrameLocks noGrp="1"/>
          </p:cNvGraphicFramePr>
          <p:nvPr/>
        </p:nvGraphicFramePr>
        <p:xfrm>
          <a:off x="1048512" y="2874666"/>
          <a:ext cx="6644640" cy="741680"/>
        </p:xfrm>
        <a:graphic>
          <a:graphicData uri="http://schemas.openxmlformats.org/drawingml/2006/table">
            <a:tbl>
              <a:tblPr firstRow="1" bandRow="1">
                <a:tableStyleId>{5C22544A-7EE6-4342-B048-85BDC9FD1C3A}</a:tableStyleId>
              </a:tblPr>
              <a:tblGrid>
                <a:gridCol w="3322320">
                  <a:extLst>
                    <a:ext uri="{9D8B030D-6E8A-4147-A177-3AD203B41FA5}">
                      <a16:colId xmlns:a16="http://schemas.microsoft.com/office/drawing/2014/main" val="243563591"/>
                    </a:ext>
                  </a:extLst>
                </a:gridCol>
                <a:gridCol w="3322320">
                  <a:extLst>
                    <a:ext uri="{9D8B030D-6E8A-4147-A177-3AD203B41FA5}">
                      <a16:colId xmlns:a16="http://schemas.microsoft.com/office/drawing/2014/main" val="2431855125"/>
                    </a:ext>
                  </a:extLst>
                </a:gridCol>
              </a:tblGrid>
              <a:tr h="370840">
                <a:tc>
                  <a:txBody>
                    <a:bodyPr/>
                    <a:lstStyle/>
                    <a:p>
                      <a:r>
                        <a:rPr lang="en-US" dirty="0"/>
                        <a:t>Clear-</a:t>
                      </a:r>
                      <a:r>
                        <a:rPr lang="en-US" dirty="0" err="1"/>
                        <a:t>lense</a:t>
                      </a:r>
                      <a:r>
                        <a:rPr lang="en-US" dirty="0"/>
                        <a:t> Glasses</a:t>
                      </a:r>
                    </a:p>
                  </a:txBody>
                  <a:tcPr/>
                </a:tc>
                <a:tc>
                  <a:txBody>
                    <a:bodyPr/>
                    <a:lstStyle/>
                    <a:p>
                      <a:r>
                        <a:rPr lang="en-US" dirty="0"/>
                        <a:t>Rose-tinted Glasses</a:t>
                      </a:r>
                    </a:p>
                  </a:txBody>
                  <a:tcPr/>
                </a:tc>
                <a:extLst>
                  <a:ext uri="{0D108BD9-81ED-4DB2-BD59-A6C34878D82A}">
                    <a16:rowId xmlns:a16="http://schemas.microsoft.com/office/drawing/2014/main" val="1325602286"/>
                  </a:ext>
                </a:extLst>
              </a:tr>
              <a:tr h="370840">
                <a:tc>
                  <a:txBody>
                    <a:bodyPr/>
                    <a:lstStyle/>
                    <a:p>
                      <a:r>
                        <a:rPr lang="en-US" dirty="0"/>
                        <a:t>50 words per minute</a:t>
                      </a:r>
                    </a:p>
                  </a:txBody>
                  <a:tcPr/>
                </a:tc>
                <a:tc>
                  <a:txBody>
                    <a:bodyPr/>
                    <a:lstStyle/>
                    <a:p>
                      <a:r>
                        <a:rPr lang="en-US" dirty="0"/>
                        <a:t>75 words per minute</a:t>
                      </a:r>
                    </a:p>
                  </a:txBody>
                  <a:tcPr/>
                </a:tc>
                <a:extLst>
                  <a:ext uri="{0D108BD9-81ED-4DB2-BD59-A6C34878D82A}">
                    <a16:rowId xmlns:a16="http://schemas.microsoft.com/office/drawing/2014/main" val="1713251428"/>
                  </a:ext>
                </a:extLst>
              </a:tr>
            </a:tbl>
          </a:graphicData>
        </a:graphic>
      </p:graphicFrame>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536" y="1699750"/>
            <a:ext cx="8425184" cy="4752975"/>
          </a:xfrm>
        </p:spPr>
        <p:txBody>
          <a:bodyPr/>
          <a:lstStyle/>
          <a:p>
            <a:r>
              <a:rPr lang="en-US" dirty="0"/>
              <a:t>Do rose tinted glasses help with reading?</a:t>
            </a:r>
          </a:p>
          <a:p>
            <a:r>
              <a:rPr lang="en-US" dirty="0"/>
              <a:t>The task: children read a list of words as quickly as possible, with rose-tinted glasses and with clear-lens glasses </a:t>
            </a:r>
          </a:p>
          <a:p>
            <a:endParaRPr lang="en-US" dirty="0"/>
          </a:p>
          <a:p>
            <a:endParaRPr lang="en-US" dirty="0"/>
          </a:p>
          <a:p>
            <a:endParaRPr lang="en-US" dirty="0"/>
          </a:p>
          <a:p>
            <a:r>
              <a:rPr lang="en-US" dirty="0"/>
              <a:t>Wow! A 50% increase! They really work!!</a:t>
            </a:r>
          </a:p>
          <a:p>
            <a:pPr lvl="1"/>
            <a:r>
              <a:rPr lang="en-US" dirty="0"/>
              <a:t>Or do they?</a:t>
            </a:r>
          </a:p>
          <a:p>
            <a:r>
              <a:rPr lang="en-US" dirty="0"/>
              <a:t>What more do you need to know about this study to be able to determine whether rose-tinted glasses help reading?</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What is the point? </a:t>
            </a:r>
          </a:p>
        </p:txBody>
      </p:sp>
    </p:spTree>
    <p:extLst>
      <p:ext uri="{BB962C8B-B14F-4D97-AF65-F5344CB8AC3E}">
        <p14:creationId xmlns:p14="http://schemas.microsoft.com/office/powerpoint/2010/main" val="190248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79A7F6-E435-9746-A849-C1FABE72FF97}"/>
              </a:ext>
            </a:extLst>
          </p:cNvPr>
          <p:cNvSpPr/>
          <p:nvPr/>
        </p:nvSpPr>
        <p:spPr>
          <a:xfrm>
            <a:off x="116474" y="6129696"/>
            <a:ext cx="7997512" cy="738664"/>
          </a:xfrm>
          <a:prstGeom prst="rect">
            <a:avLst/>
          </a:prstGeom>
        </p:spPr>
        <p:txBody>
          <a:bodyPr wrap="square">
            <a:spAutoFit/>
          </a:bodyPr>
          <a:lstStyle/>
          <a:p>
            <a:r>
              <a:rPr lang="en-GB" sz="1400" dirty="0"/>
              <a:t>Ritchie, S. J., Della Sala, S., &amp; McIntosh, R. D. (2011). Irlen </a:t>
            </a:r>
            <a:r>
              <a:rPr lang="en-GB" sz="1400" dirty="0" err="1"/>
              <a:t>colored</a:t>
            </a:r>
            <a:r>
              <a:rPr lang="en-GB" sz="1400" dirty="0"/>
              <a:t> overlays do not alleviate reading difficulties. </a:t>
            </a:r>
            <a:r>
              <a:rPr lang="en-GB" sz="1400" i="1" dirty="0" err="1"/>
              <a:t>Pediatrics</a:t>
            </a:r>
            <a:r>
              <a:rPr lang="en-GB" sz="1400" dirty="0"/>
              <a:t>, </a:t>
            </a:r>
            <a:r>
              <a:rPr lang="en-GB" sz="1400" i="1" dirty="0"/>
              <a:t>128</a:t>
            </a:r>
            <a:r>
              <a:rPr lang="en-GB" sz="1400" dirty="0"/>
              <a:t>(4), e932-e938. </a:t>
            </a:r>
          </a:p>
          <a:p>
            <a:r>
              <a:rPr lang="en-GB" sz="1400" dirty="0"/>
              <a:t>Available here: https://</a:t>
            </a:r>
            <a:r>
              <a:rPr lang="en-GB" sz="1400" dirty="0" err="1"/>
              <a:t>pdfs.semanticscholar.org</a:t>
            </a:r>
            <a:r>
              <a:rPr lang="en-GB" sz="1400" dirty="0"/>
              <a:t>/06ed/f49b323e86cc115ca05d882d44afef6b4848.pdf</a:t>
            </a:r>
          </a:p>
        </p:txBody>
      </p:sp>
      <p:graphicFrame>
        <p:nvGraphicFramePr>
          <p:cNvPr id="6" name="Table 5" title="Table showing data from Ritchie et al.">
            <a:extLst>
              <a:ext uri="{FF2B5EF4-FFF2-40B4-BE49-F238E27FC236}">
                <a16:creationId xmlns:a16="http://schemas.microsoft.com/office/drawing/2014/main" id="{483C97DC-AE1C-D948-BC05-43C042E3A047}"/>
              </a:ext>
            </a:extLst>
          </p:cNvPr>
          <p:cNvGraphicFramePr>
            <a:graphicFrameLocks noGrp="1"/>
          </p:cNvGraphicFramePr>
          <p:nvPr>
            <p:extLst>
              <p:ext uri="{D42A27DB-BD31-4B8C-83A1-F6EECF244321}">
                <p14:modId xmlns:p14="http://schemas.microsoft.com/office/powerpoint/2010/main" val="686983779"/>
              </p:ext>
            </p:extLst>
          </p:nvPr>
        </p:nvGraphicFramePr>
        <p:xfrm>
          <a:off x="1031578" y="1700808"/>
          <a:ext cx="6644640" cy="741680"/>
        </p:xfrm>
        <a:graphic>
          <a:graphicData uri="http://schemas.openxmlformats.org/drawingml/2006/table">
            <a:tbl>
              <a:tblPr firstRow="1" bandRow="1">
                <a:tableStyleId>{5C22544A-7EE6-4342-B048-85BDC9FD1C3A}</a:tableStyleId>
              </a:tblPr>
              <a:tblGrid>
                <a:gridCol w="3322320">
                  <a:extLst>
                    <a:ext uri="{9D8B030D-6E8A-4147-A177-3AD203B41FA5}">
                      <a16:colId xmlns:a16="http://schemas.microsoft.com/office/drawing/2014/main" val="243563591"/>
                    </a:ext>
                  </a:extLst>
                </a:gridCol>
                <a:gridCol w="3322320">
                  <a:extLst>
                    <a:ext uri="{9D8B030D-6E8A-4147-A177-3AD203B41FA5}">
                      <a16:colId xmlns:a16="http://schemas.microsoft.com/office/drawing/2014/main" val="2431855125"/>
                    </a:ext>
                  </a:extLst>
                </a:gridCol>
              </a:tblGrid>
              <a:tr h="370840">
                <a:tc>
                  <a:txBody>
                    <a:bodyPr/>
                    <a:lstStyle/>
                    <a:p>
                      <a:r>
                        <a:rPr lang="en-US" dirty="0"/>
                        <a:t>Clear-</a:t>
                      </a:r>
                      <a:r>
                        <a:rPr lang="en-US" dirty="0" err="1"/>
                        <a:t>lense</a:t>
                      </a:r>
                      <a:r>
                        <a:rPr lang="en-US" dirty="0"/>
                        <a:t> Glasses</a:t>
                      </a:r>
                    </a:p>
                  </a:txBody>
                  <a:tcPr/>
                </a:tc>
                <a:tc>
                  <a:txBody>
                    <a:bodyPr/>
                    <a:lstStyle/>
                    <a:p>
                      <a:r>
                        <a:rPr lang="en-US" dirty="0"/>
                        <a:t>Rose-tinted Glasses</a:t>
                      </a:r>
                    </a:p>
                  </a:txBody>
                  <a:tcPr/>
                </a:tc>
                <a:extLst>
                  <a:ext uri="{0D108BD9-81ED-4DB2-BD59-A6C34878D82A}">
                    <a16:rowId xmlns:a16="http://schemas.microsoft.com/office/drawing/2014/main" val="1325602286"/>
                  </a:ext>
                </a:extLst>
              </a:tr>
              <a:tr h="370840">
                <a:tc>
                  <a:txBody>
                    <a:bodyPr/>
                    <a:lstStyle/>
                    <a:p>
                      <a:r>
                        <a:rPr lang="en-US" dirty="0"/>
                        <a:t>50 words per minute</a:t>
                      </a:r>
                    </a:p>
                  </a:txBody>
                  <a:tcPr/>
                </a:tc>
                <a:tc>
                  <a:txBody>
                    <a:bodyPr/>
                    <a:lstStyle/>
                    <a:p>
                      <a:r>
                        <a:rPr lang="en-US" dirty="0"/>
                        <a:t>75 words per minute</a:t>
                      </a:r>
                    </a:p>
                  </a:txBody>
                  <a:tcPr/>
                </a:tc>
                <a:extLst>
                  <a:ext uri="{0D108BD9-81ED-4DB2-BD59-A6C34878D82A}">
                    <a16:rowId xmlns:a16="http://schemas.microsoft.com/office/drawing/2014/main" val="1713251428"/>
                  </a:ext>
                </a:extLst>
              </a:tr>
            </a:tbl>
          </a:graphicData>
        </a:graphic>
      </p:graphicFrame>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endParaRPr lang="en-US" dirty="0"/>
          </a:p>
          <a:p>
            <a:endParaRPr lang="en-US" dirty="0"/>
          </a:p>
          <a:p>
            <a:r>
              <a:rPr lang="en-US" dirty="0"/>
              <a:t>What more do you need to know about this study to be able to determine whether rose-tinted glasses help reading?</a:t>
            </a:r>
          </a:p>
          <a:p>
            <a:pPr lvl="1"/>
            <a:r>
              <a:rPr lang="en-US" dirty="0"/>
              <a:t>Was the test a good test (was it valid, was it reliable)?</a:t>
            </a:r>
          </a:p>
          <a:p>
            <a:pPr lvl="1"/>
            <a:r>
              <a:rPr lang="en-US" dirty="0"/>
              <a:t>How many children were tested? Were they tested in both conditions, or just one? If just one, how were they assigned to groups?</a:t>
            </a:r>
          </a:p>
          <a:p>
            <a:pPr lvl="1"/>
            <a:r>
              <a:rPr lang="en-US" dirty="0"/>
              <a:t>What is the variability of the mean?</a:t>
            </a:r>
          </a:p>
          <a:p>
            <a:pPr lvl="2"/>
            <a:r>
              <a:rPr lang="en-US" dirty="0"/>
              <a:t>Is 25 words per minute difference meaningful?</a:t>
            </a:r>
          </a:p>
          <a:p>
            <a:pPr lvl="2"/>
            <a:r>
              <a:rPr lang="en-US" dirty="0"/>
              <a:t>Is it a statistically significant difference?</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What is the point? II</a:t>
            </a:r>
          </a:p>
        </p:txBody>
      </p:sp>
    </p:spTree>
    <p:extLst>
      <p:ext uri="{BB962C8B-B14F-4D97-AF65-F5344CB8AC3E}">
        <p14:creationId xmlns:p14="http://schemas.microsoft.com/office/powerpoint/2010/main" val="73606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A79A7F6-E435-9746-A849-C1FABE72FF97}"/>
              </a:ext>
            </a:extLst>
          </p:cNvPr>
          <p:cNvSpPr/>
          <p:nvPr/>
        </p:nvSpPr>
        <p:spPr>
          <a:xfrm>
            <a:off x="116474" y="6129696"/>
            <a:ext cx="7997512" cy="738664"/>
          </a:xfrm>
          <a:prstGeom prst="rect">
            <a:avLst/>
          </a:prstGeom>
        </p:spPr>
        <p:txBody>
          <a:bodyPr wrap="square">
            <a:spAutoFit/>
          </a:bodyPr>
          <a:lstStyle/>
          <a:p>
            <a:r>
              <a:rPr lang="en-GB" sz="1400" dirty="0"/>
              <a:t>Ritchie, S. J., Della Sala, S., &amp; McIntosh, R. D. (2011). Irlen </a:t>
            </a:r>
            <a:r>
              <a:rPr lang="en-GB" sz="1400" dirty="0" err="1"/>
              <a:t>colored</a:t>
            </a:r>
            <a:r>
              <a:rPr lang="en-GB" sz="1400" dirty="0"/>
              <a:t> overlays do not alleviate reading difficulties. </a:t>
            </a:r>
            <a:r>
              <a:rPr lang="en-GB" sz="1400" i="1" dirty="0" err="1"/>
              <a:t>Pediatrics</a:t>
            </a:r>
            <a:r>
              <a:rPr lang="en-GB" sz="1400" dirty="0"/>
              <a:t>, </a:t>
            </a:r>
            <a:r>
              <a:rPr lang="en-GB" sz="1400" i="1" dirty="0"/>
              <a:t>128</a:t>
            </a:r>
            <a:r>
              <a:rPr lang="en-GB" sz="1400" dirty="0"/>
              <a:t>(4), e932-e938. </a:t>
            </a:r>
          </a:p>
          <a:p>
            <a:r>
              <a:rPr lang="en-GB" sz="1400" dirty="0"/>
              <a:t>Available here: https://</a:t>
            </a:r>
            <a:r>
              <a:rPr lang="en-GB" sz="1400" dirty="0" err="1"/>
              <a:t>pdfs.semanticscholar.org</a:t>
            </a:r>
            <a:r>
              <a:rPr lang="en-GB" sz="1400" dirty="0"/>
              <a:t>/06ed/f49b323e86cc115ca05d882d44afef6b4848.pdf</a:t>
            </a:r>
          </a:p>
        </p:txBody>
      </p:sp>
      <p:graphicFrame>
        <p:nvGraphicFramePr>
          <p:cNvPr id="6" name="Table 5" title="Table showing data from Ritchie et al.">
            <a:extLst>
              <a:ext uri="{FF2B5EF4-FFF2-40B4-BE49-F238E27FC236}">
                <a16:creationId xmlns:a16="http://schemas.microsoft.com/office/drawing/2014/main" id="{483C97DC-AE1C-D948-BC05-43C042E3A047}"/>
              </a:ext>
            </a:extLst>
          </p:cNvPr>
          <p:cNvGraphicFramePr>
            <a:graphicFrameLocks noGrp="1"/>
          </p:cNvGraphicFramePr>
          <p:nvPr>
            <p:extLst>
              <p:ext uri="{D42A27DB-BD31-4B8C-83A1-F6EECF244321}">
                <p14:modId xmlns:p14="http://schemas.microsoft.com/office/powerpoint/2010/main" val="962790978"/>
              </p:ext>
            </p:extLst>
          </p:nvPr>
        </p:nvGraphicFramePr>
        <p:xfrm>
          <a:off x="1014646" y="1700808"/>
          <a:ext cx="6644640" cy="741680"/>
        </p:xfrm>
        <a:graphic>
          <a:graphicData uri="http://schemas.openxmlformats.org/drawingml/2006/table">
            <a:tbl>
              <a:tblPr firstRow="1" bandRow="1">
                <a:tableStyleId>{5C22544A-7EE6-4342-B048-85BDC9FD1C3A}</a:tableStyleId>
              </a:tblPr>
              <a:tblGrid>
                <a:gridCol w="3322320">
                  <a:extLst>
                    <a:ext uri="{9D8B030D-6E8A-4147-A177-3AD203B41FA5}">
                      <a16:colId xmlns:a16="http://schemas.microsoft.com/office/drawing/2014/main" val="243563591"/>
                    </a:ext>
                  </a:extLst>
                </a:gridCol>
                <a:gridCol w="3322320">
                  <a:extLst>
                    <a:ext uri="{9D8B030D-6E8A-4147-A177-3AD203B41FA5}">
                      <a16:colId xmlns:a16="http://schemas.microsoft.com/office/drawing/2014/main" val="2431855125"/>
                    </a:ext>
                  </a:extLst>
                </a:gridCol>
              </a:tblGrid>
              <a:tr h="370840">
                <a:tc>
                  <a:txBody>
                    <a:bodyPr/>
                    <a:lstStyle/>
                    <a:p>
                      <a:r>
                        <a:rPr lang="en-US" dirty="0"/>
                        <a:t>Clear-</a:t>
                      </a:r>
                      <a:r>
                        <a:rPr lang="en-US" dirty="0" err="1"/>
                        <a:t>lense</a:t>
                      </a:r>
                      <a:r>
                        <a:rPr lang="en-US" dirty="0"/>
                        <a:t> Glasses</a:t>
                      </a:r>
                    </a:p>
                  </a:txBody>
                  <a:tcPr/>
                </a:tc>
                <a:tc>
                  <a:txBody>
                    <a:bodyPr/>
                    <a:lstStyle/>
                    <a:p>
                      <a:r>
                        <a:rPr lang="en-US" dirty="0"/>
                        <a:t>Rose-tinted Glasses</a:t>
                      </a:r>
                    </a:p>
                  </a:txBody>
                  <a:tcPr/>
                </a:tc>
                <a:extLst>
                  <a:ext uri="{0D108BD9-81ED-4DB2-BD59-A6C34878D82A}">
                    <a16:rowId xmlns:a16="http://schemas.microsoft.com/office/drawing/2014/main" val="1325602286"/>
                  </a:ext>
                </a:extLst>
              </a:tr>
              <a:tr h="370840">
                <a:tc>
                  <a:txBody>
                    <a:bodyPr/>
                    <a:lstStyle/>
                    <a:p>
                      <a:r>
                        <a:rPr lang="en-US" dirty="0"/>
                        <a:t>50 words per minute</a:t>
                      </a:r>
                    </a:p>
                  </a:txBody>
                  <a:tcPr/>
                </a:tc>
                <a:tc>
                  <a:txBody>
                    <a:bodyPr/>
                    <a:lstStyle/>
                    <a:p>
                      <a:r>
                        <a:rPr lang="en-US" dirty="0"/>
                        <a:t>75 words per minute</a:t>
                      </a:r>
                    </a:p>
                  </a:txBody>
                  <a:tcPr/>
                </a:tc>
                <a:extLst>
                  <a:ext uri="{0D108BD9-81ED-4DB2-BD59-A6C34878D82A}">
                    <a16:rowId xmlns:a16="http://schemas.microsoft.com/office/drawing/2014/main" val="1713251428"/>
                  </a:ext>
                </a:extLst>
              </a:tr>
            </a:tbl>
          </a:graphicData>
        </a:graphic>
      </p:graphicFrame>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endParaRPr lang="en-US" dirty="0"/>
          </a:p>
          <a:p>
            <a:endParaRPr lang="en-US" dirty="0"/>
          </a:p>
          <a:p>
            <a:r>
              <a:rPr lang="en-US" dirty="0"/>
              <a:t>The 50 versus 75 words per minute difference in Ritchie et al. (2011) came from a group of only 3 of the children. </a:t>
            </a:r>
          </a:p>
          <a:p>
            <a:r>
              <a:rPr lang="en-US" dirty="0"/>
              <a:t>They tested a further 57 children, and found absolutely no difference. </a:t>
            </a:r>
          </a:p>
          <a:p>
            <a:pPr lvl="1"/>
            <a:r>
              <a:rPr lang="en-US" dirty="0"/>
              <a:t>This raises another question about how we can test whether there is no difference. But that’s for another day…</a:t>
            </a:r>
          </a:p>
          <a:p>
            <a:r>
              <a:rPr lang="en-US" dirty="0"/>
              <a:t>What we can conclude from Ritchie et al.’s study is “there is no evidence for a difference”.</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What is the point? III</a:t>
            </a:r>
          </a:p>
        </p:txBody>
      </p:sp>
    </p:spTree>
    <p:extLst>
      <p:ext uri="{BB962C8B-B14F-4D97-AF65-F5344CB8AC3E}">
        <p14:creationId xmlns:p14="http://schemas.microsoft.com/office/powerpoint/2010/main" val="89540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934670"/>
            <a:ext cx="8748712" cy="923330"/>
          </a:xfrm>
          <a:prstGeom prst="rect">
            <a:avLst/>
          </a:prstGeom>
        </p:spPr>
        <p:txBody>
          <a:bodyPr wrap="square">
            <a:spAutoFit/>
          </a:bodyPr>
          <a:lstStyle/>
          <a:p>
            <a:r>
              <a:rPr lang="en-US" u="sng" dirty="0">
                <a:hlinkClick r:id="rId3"/>
              </a:rPr>
              <a:t>BBC article on Michael Gove comments on fed up of experts</a:t>
            </a:r>
            <a:endParaRPr lang="en-US" u="sng" dirty="0"/>
          </a:p>
          <a:p>
            <a:r>
              <a:rPr lang="en-US" dirty="0"/>
              <a:t>Krause, N. M., Brossard, D., </a:t>
            </a:r>
            <a:r>
              <a:rPr lang="en-US" dirty="0" err="1"/>
              <a:t>Scheufele</a:t>
            </a:r>
            <a:r>
              <a:rPr lang="en-US" dirty="0"/>
              <a:t>, D. A., </a:t>
            </a:r>
            <a:r>
              <a:rPr lang="en-US" dirty="0" err="1"/>
              <a:t>Xenos</a:t>
            </a:r>
            <a:r>
              <a:rPr lang="en-US" dirty="0"/>
              <a:t>, M. A., &amp; Franke, K. (2019). Trends—Americans’ trust in science and scientists. </a:t>
            </a:r>
            <a:r>
              <a:rPr lang="en-US" i="1" dirty="0"/>
              <a:t>Public Opinion Quarterly</a:t>
            </a:r>
            <a:r>
              <a:rPr lang="en-US" dirty="0"/>
              <a:t>, </a:t>
            </a:r>
            <a:r>
              <a:rPr lang="en-US" i="1" dirty="0"/>
              <a:t>83</a:t>
            </a:r>
            <a:r>
              <a:rPr lang="en-US" dirty="0"/>
              <a:t>(4), 817-836.</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624543"/>
            <a:ext cx="8425184" cy="4752975"/>
          </a:xfrm>
        </p:spPr>
        <p:txBody>
          <a:bodyPr/>
          <a:lstStyle/>
          <a:p>
            <a:r>
              <a:rPr lang="en-US" dirty="0"/>
              <a:t>We should be critical over claims about what results show</a:t>
            </a:r>
          </a:p>
          <a:p>
            <a:r>
              <a:rPr lang="en-US" dirty="0"/>
              <a:t>We can be informed about study designs</a:t>
            </a:r>
          </a:p>
          <a:p>
            <a:r>
              <a:rPr lang="en-US" dirty="0"/>
              <a:t>We can interpret the meaning of data, </a:t>
            </a:r>
            <a:r>
              <a:rPr lang="en-US" dirty="0" err="1"/>
              <a:t>analyse</a:t>
            </a:r>
            <a:r>
              <a:rPr lang="en-US" dirty="0"/>
              <a:t> it, and determine when it relates to theories, and when it supports conclusions</a:t>
            </a:r>
          </a:p>
          <a:p>
            <a:endParaRPr lang="en-GB" dirty="0"/>
          </a:p>
          <a:p>
            <a:r>
              <a:rPr lang="en-GB" dirty="0"/>
              <a:t>“88.2% of statistics are made up on the spot” (Vic Reeves)</a:t>
            </a:r>
          </a:p>
          <a:p>
            <a:endParaRPr lang="en-US" dirty="0"/>
          </a:p>
          <a:p>
            <a:r>
              <a:rPr lang="en-US" dirty="0"/>
              <a:t>But: you can’t make statistics mean anything</a:t>
            </a:r>
          </a:p>
          <a:p>
            <a:r>
              <a:rPr lang="en-US" dirty="0"/>
              <a:t>And: we are not fed up of so-called experts</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point: critical about claims</a:t>
            </a:r>
          </a:p>
        </p:txBody>
      </p:sp>
    </p:spTree>
    <p:extLst>
      <p:ext uri="{BB962C8B-B14F-4D97-AF65-F5344CB8AC3E}">
        <p14:creationId xmlns:p14="http://schemas.microsoft.com/office/powerpoint/2010/main" val="780600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535666-33B1-7643-8476-16BDAFCBFC1D}"/>
              </a:ext>
            </a:extLst>
          </p:cNvPr>
          <p:cNvSpPr/>
          <p:nvPr/>
        </p:nvSpPr>
        <p:spPr>
          <a:xfrm>
            <a:off x="0" y="6455509"/>
            <a:ext cx="9339072" cy="461665"/>
          </a:xfrm>
          <a:prstGeom prst="rect">
            <a:avLst/>
          </a:prstGeom>
        </p:spPr>
        <p:txBody>
          <a:bodyPr wrap="square">
            <a:spAutoFit/>
          </a:bodyPr>
          <a:lstStyle/>
          <a:p>
            <a:r>
              <a:rPr lang="en-US" sz="1200" dirty="0"/>
              <a:t>https://</a:t>
            </a:r>
            <a:r>
              <a:rPr lang="en-US" sz="1200" dirty="0" err="1"/>
              <a:t>opentextbc.ca</a:t>
            </a:r>
            <a:r>
              <a:rPr lang="en-US" sz="1200" dirty="0"/>
              <a:t>/</a:t>
            </a:r>
            <a:r>
              <a:rPr lang="en-US" sz="1200" dirty="0" err="1"/>
              <a:t>introductiontopsychology</a:t>
            </a:r>
            <a:r>
              <a:rPr lang="en-US" sz="1200" dirty="0"/>
              <a:t>/chapter/2-2-psychologists-use-descriptive-correlational-and-experimental-research-designs-to-understand-behavior/</a:t>
            </a:r>
          </a:p>
        </p:txBody>
      </p:sp>
      <p:pic>
        <p:nvPicPr>
          <p:cNvPr id="8" name="Picture 2" descr="first panel shows positive relationship between two variables, second panel shows negative relationship, third shows no relationship, fourth and fifth show curves relating the two variables.&#10;From: https://opentextbc.ca/introductiontopsychology/wp-content/uploads/sites/9/2013/11/7d02dd43cd07dbf3c306b04414fc33a5.jpg" title="different relationships between two variables">
            <a:extLst>
              <a:ext uri="{FF2B5EF4-FFF2-40B4-BE49-F238E27FC236}">
                <a16:creationId xmlns:a16="http://schemas.microsoft.com/office/drawing/2014/main" id="{92D1776F-D211-8B44-BAF9-515CF0374F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433" y="2782756"/>
            <a:ext cx="5800894" cy="3814894"/>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GB" dirty="0"/>
              <a:t>Examining patterns in data (critically)</a:t>
            </a:r>
          </a:p>
          <a:p>
            <a:r>
              <a:rPr lang="en-GB" dirty="0"/>
              <a:t>Finding the right way to describe and test these patterns</a:t>
            </a:r>
            <a:endParaRPr lang="en-US" dirty="0"/>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point: patterns of data</a:t>
            </a:r>
          </a:p>
        </p:txBody>
      </p:sp>
    </p:spTree>
    <p:extLst>
      <p:ext uri="{BB962C8B-B14F-4D97-AF65-F5344CB8AC3E}">
        <p14:creationId xmlns:p14="http://schemas.microsoft.com/office/powerpoint/2010/main" val="1784142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 week1-5</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vert="horz" lIns="91440" tIns="45720" rIns="91440" bIns="45720" anchor="t"/>
          <a:lstStyle/>
          <a:p>
            <a:r>
              <a:rPr lang="en-US" dirty="0"/>
              <a:t>Week 1: Introducing data, introducing </a:t>
            </a:r>
            <a:r>
              <a:rPr lang="en-US" dirty="0" err="1"/>
              <a:t>Rstudio</a:t>
            </a:r>
            <a:endParaRPr lang="en-US" dirty="0"/>
          </a:p>
          <a:p>
            <a:endParaRPr lang="en-US" dirty="0"/>
          </a:p>
          <a:p>
            <a:r>
              <a:rPr lang="en-US" dirty="0"/>
              <a:t>Week 2: Manipulating data, using </a:t>
            </a:r>
            <a:r>
              <a:rPr lang="en-US" dirty="0" err="1"/>
              <a:t>Rstudio</a:t>
            </a:r>
            <a:endParaRPr lang="en-US" dirty="0"/>
          </a:p>
          <a:p>
            <a:endParaRPr lang="en-US" dirty="0"/>
          </a:p>
          <a:p>
            <a:r>
              <a:rPr lang="en-US" dirty="0"/>
              <a:t>Week 3: Exploring data and creating figures and graphs, using </a:t>
            </a:r>
            <a:r>
              <a:rPr lang="en-US" dirty="0" err="1"/>
              <a:t>Rstudio</a:t>
            </a:r>
            <a:endParaRPr lang="en-US" dirty="0"/>
          </a:p>
          <a:p>
            <a:endParaRPr lang="en-US" dirty="0"/>
          </a:p>
          <a:p>
            <a:r>
              <a:rPr lang="en-US" dirty="0"/>
              <a:t>Week 4: Categorical data and the chi-squared test – testing random versus structured?</a:t>
            </a:r>
          </a:p>
          <a:p>
            <a:endParaRPr lang="en-US" dirty="0"/>
          </a:p>
          <a:p>
            <a:r>
              <a:rPr lang="en-US" dirty="0">
                <a:ea typeface="+mn-lt"/>
                <a:cs typeface="+mn-lt"/>
              </a:rPr>
              <a:t>Week 5: t-tests – testing whether two groups are different</a:t>
            </a:r>
          </a:p>
          <a:p>
            <a:endParaRPr lang="en-US" dirty="0">
              <a:ea typeface="+mn-lt"/>
              <a:cs typeface="+mn-lt"/>
            </a:endParaRPr>
          </a:p>
          <a:p>
            <a:endParaRPr lang="en-US" dirty="0">
              <a:cs typeface="Calibri"/>
            </a:endParaRPr>
          </a:p>
          <a:p>
            <a:endParaRPr lang="en-US" dirty="0"/>
          </a:p>
        </p:txBody>
      </p:sp>
    </p:spTree>
    <p:extLst>
      <p:ext uri="{BB962C8B-B14F-4D97-AF65-F5344CB8AC3E}">
        <p14:creationId xmlns:p14="http://schemas.microsoft.com/office/powerpoint/2010/main" val="36706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 week6-10</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vert="horz" lIns="91440" tIns="45720" rIns="91440" bIns="45720" anchor="t"/>
          <a:lstStyle/>
          <a:p>
            <a:r>
              <a:rPr lang="en-US" dirty="0">
                <a:ea typeface="+mn-lt"/>
                <a:cs typeface="+mn-lt"/>
              </a:rPr>
              <a:t>Week 6: Introduction to your research report</a:t>
            </a:r>
            <a:endParaRPr lang="en-US" dirty="0"/>
          </a:p>
          <a:p>
            <a:endParaRPr lang="en-US" dirty="0">
              <a:ea typeface="+mn-lt"/>
              <a:cs typeface="+mn-lt"/>
            </a:endParaRPr>
          </a:p>
          <a:p>
            <a:r>
              <a:rPr lang="en-US" dirty="0">
                <a:ea typeface="+mn-lt"/>
                <a:cs typeface="+mn-lt"/>
              </a:rPr>
              <a:t>Week 7: Measurement, hypotheses, associations (correlations)</a:t>
            </a:r>
            <a:endParaRPr lang="en-US" dirty="0">
              <a:cs typeface="Calibri"/>
            </a:endParaRPr>
          </a:p>
          <a:p>
            <a:endParaRPr lang="en-US" dirty="0">
              <a:ea typeface="+mn-lt"/>
              <a:cs typeface="+mn-lt"/>
            </a:endParaRPr>
          </a:p>
          <a:p>
            <a:r>
              <a:rPr lang="en-US" dirty="0">
                <a:ea typeface="+mn-lt"/>
                <a:cs typeface="+mn-lt"/>
              </a:rPr>
              <a:t>Week 8: Predicting </a:t>
            </a:r>
            <a:r>
              <a:rPr lang="en-US" dirty="0" err="1">
                <a:ea typeface="+mn-lt"/>
                <a:cs typeface="+mn-lt"/>
              </a:rPr>
              <a:t>behaviour</a:t>
            </a:r>
            <a:r>
              <a:rPr lang="en-US" dirty="0">
                <a:ea typeface="+mn-lt"/>
                <a:cs typeface="+mn-lt"/>
              </a:rPr>
              <a:t>: the linear model</a:t>
            </a:r>
            <a:endParaRPr lang="en-US" dirty="0"/>
          </a:p>
          <a:p>
            <a:endParaRPr lang="en-US">
              <a:ea typeface="+mn-lt"/>
              <a:cs typeface="+mn-lt"/>
            </a:endParaRPr>
          </a:p>
          <a:p>
            <a:r>
              <a:rPr lang="en-US">
                <a:ea typeface="+mn-lt"/>
                <a:cs typeface="+mn-lt"/>
              </a:rPr>
              <a:t>Week </a:t>
            </a:r>
            <a:r>
              <a:rPr lang="en-US" dirty="0">
                <a:ea typeface="+mn-lt"/>
                <a:cs typeface="+mn-lt"/>
              </a:rPr>
              <a:t>9: Data </a:t>
            </a:r>
            <a:r>
              <a:rPr lang="en-US" dirty="0" err="1">
                <a:ea typeface="+mn-lt"/>
                <a:cs typeface="+mn-lt"/>
              </a:rPr>
              <a:t>visualisation</a:t>
            </a:r>
            <a:endParaRPr lang="en-US" dirty="0">
              <a:ea typeface="+mn-lt"/>
              <a:cs typeface="+mn-lt"/>
            </a:endParaRPr>
          </a:p>
          <a:p>
            <a:endParaRPr lang="en-US" dirty="0">
              <a:cs typeface="Calibri"/>
            </a:endParaRPr>
          </a:p>
          <a:p>
            <a:r>
              <a:rPr lang="en-US" dirty="0">
                <a:ea typeface="+mn-lt"/>
                <a:cs typeface="+mn-lt"/>
              </a:rPr>
              <a:t>Week 10: Predicting </a:t>
            </a:r>
            <a:r>
              <a:rPr lang="en-US" dirty="0" err="1">
                <a:ea typeface="+mn-lt"/>
                <a:cs typeface="+mn-lt"/>
              </a:rPr>
              <a:t>behaviour</a:t>
            </a:r>
            <a:r>
              <a:rPr lang="en-US" dirty="0">
                <a:ea typeface="+mn-lt"/>
                <a:cs typeface="+mn-lt"/>
              </a:rPr>
              <a:t>: developing the linear model</a:t>
            </a:r>
          </a:p>
        </p:txBody>
      </p:sp>
    </p:spTree>
    <p:extLst>
      <p:ext uri="{BB962C8B-B14F-4D97-AF65-F5344CB8AC3E}">
        <p14:creationId xmlns:p14="http://schemas.microsoft.com/office/powerpoint/2010/main" val="1628671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What’s the point of statistics?</a:t>
            </a:r>
          </a:p>
          <a:p>
            <a:pPr lvl="1"/>
            <a:r>
              <a:rPr lang="en-GB" dirty="0"/>
              <a:t>Understand and be critical of claims relating to data</a:t>
            </a:r>
          </a:p>
          <a:p>
            <a:pPr lvl="1"/>
            <a:r>
              <a:rPr lang="en-GB" dirty="0"/>
              <a:t>Link data to theories</a:t>
            </a:r>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28279986"/>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19185</TotalTime>
  <Words>1669</Words>
  <Application>Microsoft Office PowerPoint</Application>
  <PresentationFormat>On-screen Show (4:3)</PresentationFormat>
  <Paragraphs>166</Paragraphs>
  <Slides>15</Slides>
  <Notes>15</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15</vt:i4>
      </vt:variant>
    </vt:vector>
  </HeadingPairs>
  <TitlesOfParts>
    <vt:vector size="21" baseType="lpstr">
      <vt:lpstr>Calibri</vt:lpstr>
      <vt:lpstr>Arial</vt:lpstr>
      <vt:lpstr>Lancaster</vt:lpstr>
      <vt:lpstr>Slides</vt:lpstr>
      <vt:lpstr>Default Theme</vt:lpstr>
      <vt:lpstr>Slide 2: Text Only</vt:lpstr>
      <vt:lpstr>PSYC7142 Understanding Humans Through Data</vt:lpstr>
      <vt:lpstr>PSYC7142: Weeks 1 - 5 </vt:lpstr>
      <vt:lpstr>Module aims</vt:lpstr>
      <vt:lpstr>Assessment</vt:lpstr>
      <vt:lpstr>Structure and set-up of the course</vt:lpstr>
      <vt:lpstr>Structure and set-up of the course: how it works</vt:lpstr>
      <vt:lpstr>Objectives for Week 1</vt:lpstr>
      <vt:lpstr>What is the point? </vt:lpstr>
      <vt:lpstr>What is the point? II</vt:lpstr>
      <vt:lpstr>What is the point? III</vt:lpstr>
      <vt:lpstr>The point: critical about claims</vt:lpstr>
      <vt:lpstr>The point: patterns of data</vt:lpstr>
      <vt:lpstr>Module outline week1-5</vt:lpstr>
      <vt:lpstr>Module outline week6-10</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236</cp:revision>
  <cp:lastPrinted>2026-09-29T14:42:57Z</cp:lastPrinted>
  <dcterms:created xsi:type="dcterms:W3CDTF">2013-11-10T10:08:55Z</dcterms:created>
  <dcterms:modified xsi:type="dcterms:W3CDTF">2026-09-29T15:22:35Z</dcterms:modified>
</cp:coreProperties>
</file>